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9" r:id="rId1"/>
    <p:sldMasterId id="2147483921" r:id="rId2"/>
  </p:sldMasterIdLst>
  <p:notesMasterIdLst>
    <p:notesMasterId r:id="rId38"/>
  </p:notesMasterIdLst>
  <p:sldIdLst>
    <p:sldId id="256" r:id="rId3"/>
    <p:sldId id="344" r:id="rId4"/>
    <p:sldId id="295" r:id="rId5"/>
    <p:sldId id="343" r:id="rId6"/>
    <p:sldId id="341" r:id="rId7"/>
    <p:sldId id="342" r:id="rId8"/>
    <p:sldId id="299" r:id="rId9"/>
    <p:sldId id="352" r:id="rId10"/>
    <p:sldId id="263" r:id="rId11"/>
    <p:sldId id="345" r:id="rId12"/>
    <p:sldId id="312" r:id="rId13"/>
    <p:sldId id="347" r:id="rId14"/>
    <p:sldId id="348" r:id="rId15"/>
    <p:sldId id="351" r:id="rId16"/>
    <p:sldId id="353" r:id="rId17"/>
    <p:sldId id="334" r:id="rId18"/>
    <p:sldId id="349" r:id="rId19"/>
    <p:sldId id="340" r:id="rId20"/>
    <p:sldId id="350" r:id="rId21"/>
    <p:sldId id="302" r:id="rId22"/>
    <p:sldId id="286" r:id="rId23"/>
    <p:sldId id="303" r:id="rId24"/>
    <p:sldId id="287" r:id="rId25"/>
    <p:sldId id="304" r:id="rId26"/>
    <p:sldId id="293" r:id="rId27"/>
    <p:sldId id="301" r:id="rId28"/>
    <p:sldId id="305" r:id="rId29"/>
    <p:sldId id="306" r:id="rId30"/>
    <p:sldId id="311" r:id="rId31"/>
    <p:sldId id="290" r:id="rId32"/>
    <p:sldId id="307" r:id="rId33"/>
    <p:sldId id="291" r:id="rId34"/>
    <p:sldId id="294" r:id="rId35"/>
    <p:sldId id="308" r:id="rId36"/>
    <p:sldId id="309" r:id="rId37"/>
  </p:sldIdLst>
  <p:sldSz cx="12192000" cy="6858000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UTO" initials="N" lastIdx="1" clrIdx="0">
    <p:extLst>
      <p:ext uri="{19B8F6BF-5375-455C-9EA6-DF929625EA0E}">
        <p15:presenceInfo xmlns:p15="http://schemas.microsoft.com/office/powerpoint/2012/main" userId="NARU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E7ACF-7BED-9E26-1DE9-8453DF6647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663B7-0B70-004A-A876-161A8BCE9F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59900E10-5281-42E4-B56C-7434106A5AE3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C3659B-254E-0E9F-C1AE-5C60EF41F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5DD347-4217-134F-B8D2-1A7A7315B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78E43-6F60-1ED6-E45E-6DEC22BDD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71BDC-6279-9D42-D996-49BD0279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4A2B896F-F56D-4BC3-8808-67A6985DA14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DF46-320D-4C1B-9F54-A16FB75152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DF46-320D-4C1B-9F54-A16FB75152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B896F-F56D-4BC3-8808-67A6985DA14D}" type="slidenum">
              <a:rPr lang="en-US" altLang="ar-IQ" smtClean="0"/>
              <a:pPr>
                <a:defRPr/>
              </a:pPr>
              <a:t>10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4521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B896F-F56D-4BC3-8808-67A6985DA14D}" type="slidenum">
              <a:rPr lang="en-US" altLang="ar-IQ" smtClean="0"/>
              <a:pPr>
                <a:defRPr/>
              </a:pPr>
              <a:t>21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9535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241D24E-792A-D640-76EB-364C9239A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7E9CEB9-1800-5A45-E99D-24B8292B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2D9CE27-DB61-DF95-C9E9-8C99D56D5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8161A3-9840-4C42-8B1A-CE4E6C61BE3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A14475-DB5A-EC94-8D71-6167957DE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93E0502-A2F8-C88A-DC14-DCB3DA613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89F7C8D-C954-C1F1-6046-A3E21CD63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B5DB7B-A01E-4937-B382-2373BBFED7D6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BA8135E-21FB-4DF9-AC34-AC7133F1C41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40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49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7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97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5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70E79-64D6-4FF3-9D81-D235A7173D4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5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122F4-2EF8-421D-8A73-DD7B9962E6F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7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4739B84E-620E-46B9-B685-C6F6AD2136E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49175-4536-4EF0-8ECE-4D92CB0135D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9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3321382-6BC0-4FD0-8BBF-75D2C408A96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3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993F0-C2B9-4ED8-80E3-50A7CA96CAF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8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2E30DAF-30E4-415E-9531-0FCE97C02F3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3915427-9CE5-464C-AA3E-E90B96627EF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3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1EC5E-8271-44EB-A693-B06783E7D30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7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F565A-75B0-40A2-ADD8-F7E995F8E5C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F8137-6273-444C-B3B5-E59F8C6B58A7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1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0FA84D9-FE3E-4A28-8F8D-D2E5022C1CD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4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85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73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00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32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79FFAB7-38F7-4C27-91E9-787AB8364C49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34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09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4CA3F-B9B6-416C-BD32-DCD70CC03FA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272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F13D-49E2-49CA-B068-74493456F61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31232D6-81A5-49DB-A5C3-4909F676C8B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39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E7907A5-96DE-4548-BCC0-E58C737138A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8A09-69CC-4375-B1C5-553FC496B59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8E0A6-05C5-469E-A8C1-8CB08464E4C2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5B0B9-7F85-4BF4-9394-D404F1AFF79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8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B869F1-6574-AA10-72A2-470C913A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91" y="2622550"/>
            <a:ext cx="6745287" cy="13525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Nutritional Deficiency Diseases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Image result for university of basrah logo">
            <a:extLst>
              <a:ext uri="{FF2B5EF4-FFF2-40B4-BE49-F238E27FC236}">
                <a16:creationId xmlns:a16="http://schemas.microsoft.com/office/drawing/2014/main" id="{6A5415DF-4818-409A-A6FD-88A704FF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3" y="541969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069DE-384C-4F88-8232-62E1E6A6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01616"/>
            <a:ext cx="1371719" cy="13412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E344D-CE65-410B-A2FA-4F577A5D59C8}"/>
              </a:ext>
            </a:extLst>
          </p:cNvPr>
          <p:cNvSpPr/>
          <p:nvPr/>
        </p:nvSpPr>
        <p:spPr>
          <a:xfrm>
            <a:off x="2639616" y="533401"/>
            <a:ext cx="444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poultry diseases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52925-4056-43A5-85B2-46D8AE3AFD1E}"/>
              </a:ext>
            </a:extLst>
          </p:cNvPr>
          <p:cNvSpPr/>
          <p:nvPr/>
        </p:nvSpPr>
        <p:spPr>
          <a:xfrm>
            <a:off x="4007768" y="4365104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Azeez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Pathology and Poultry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Veterinary Medicine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Basrah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411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5360" y="2060848"/>
            <a:ext cx="583264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620520" indent="-1620520" algn="just">
              <a:lnSpc>
                <a:spcPct val="115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Clinical signs (both):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Nervous derangement is characterized by Ataxia, rapid contraction, relaxation of the legs backward, and downward retraction of the head.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Diagnose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Encephalomalacia </a:t>
            </a:r>
            <a:endParaRPr lang="en-US" sz="2000" dirty="0">
              <a:ea typeface="Calibri"/>
              <a:cs typeface="Arial"/>
            </a:endParaRPr>
          </a:p>
          <a:p>
            <a:pPr algn="justLow" eaLnBrk="1" hangingPunct="1"/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erebellum 2.jpeg                                              000FE953Laura                          B8A8EFD6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692696"/>
            <a:ext cx="3923928" cy="35283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15480" y="4668394"/>
            <a:ext cx="9144000" cy="10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Organ</a:t>
            </a:r>
            <a:r>
              <a:rPr lang="en-US" b="1" dirty="0">
                <a:latin typeface="Times New Roman"/>
                <a:ea typeface="Calibri"/>
                <a:cs typeface="Arial"/>
              </a:rPr>
              <a:t>: Cerebellum </a:t>
            </a:r>
            <a:endParaRPr lang="en-US" sz="1400" dirty="0">
              <a:ea typeface="Calibri"/>
              <a:cs typeface="Arial"/>
            </a:endParaRPr>
          </a:p>
          <a:p>
            <a:pPr marL="540385" indent="-540385"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Lesion</a:t>
            </a:r>
            <a:r>
              <a:rPr lang="en-US" b="1" dirty="0">
                <a:latin typeface="Times New Roman"/>
                <a:ea typeface="Calibri"/>
                <a:cs typeface="Arial"/>
              </a:rPr>
              <a:t>: The Cerebellum is softened, swollen, and edematous with minute hemorrhages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Diagnose</a:t>
            </a:r>
            <a:r>
              <a:rPr lang="en-US" b="1" dirty="0">
                <a:latin typeface="Times New Roman"/>
                <a:ea typeface="Calibri"/>
                <a:cs typeface="Arial"/>
              </a:rPr>
              <a:t>: Vit. E deficiency  (</a:t>
            </a:r>
            <a:r>
              <a:rPr lang="en-US" sz="1800" b="1" dirty="0">
                <a:latin typeface="Times New Roman"/>
                <a:ea typeface="Calibri"/>
                <a:cs typeface="Arial"/>
              </a:rPr>
              <a:t>Encephalomalacia </a:t>
            </a:r>
            <a:r>
              <a:rPr lang="en-US" b="1" dirty="0">
                <a:latin typeface="Times New Roman"/>
                <a:ea typeface="Calibri"/>
                <a:cs typeface="Arial"/>
              </a:rPr>
              <a:t>)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4" name="Content Placeholder 3" descr="Normal vs affected.jpeg                                        000FE953Laura                          B8A8EFD6:">
            <a:extLst>
              <a:ext uri="{FF2B5EF4-FFF2-40B4-BE49-F238E27FC236}">
                <a16:creationId xmlns:a16="http://schemas.microsoft.com/office/drawing/2014/main" id="{C8831152-F6B5-400F-B588-F716489EE6B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584" y="692696"/>
            <a:ext cx="4176464" cy="352839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31504" y="4528037"/>
            <a:ext cx="9144000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Organ</a:t>
            </a:r>
            <a:r>
              <a:rPr lang="en-US" b="1" dirty="0">
                <a:latin typeface="Times New Roman"/>
                <a:ea typeface="Calibri"/>
                <a:cs typeface="Arial"/>
              </a:rPr>
              <a:t>: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Pectoral muscle. </a:t>
            </a:r>
            <a:endParaRPr lang="en-US" sz="1400" b="1" dirty="0">
              <a:ea typeface="Calibri"/>
              <a:cs typeface="Arial"/>
            </a:endParaRPr>
          </a:p>
          <a:p>
            <a:pPr marL="540385" indent="-540385"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Lesion</a:t>
            </a:r>
            <a:r>
              <a:rPr lang="en-US" b="1" dirty="0">
                <a:latin typeface="Times New Roman"/>
                <a:ea typeface="Calibri"/>
                <a:cs typeface="Arial"/>
              </a:rPr>
              <a:t>: </a:t>
            </a:r>
            <a:r>
              <a:rPr lang="en-US" b="1" dirty="0"/>
              <a:t>white line with red line.</a:t>
            </a:r>
            <a:endParaRPr lang="en-US" sz="1400" b="1" dirty="0">
              <a:ea typeface="Calibri"/>
              <a:cs typeface="Arial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Diag</a:t>
            </a:r>
            <a:r>
              <a:rPr lang="en-US" b="1" dirty="0">
                <a:latin typeface="Times New Roman"/>
                <a:ea typeface="Calibri"/>
              </a:rPr>
              <a:t>.: </a:t>
            </a:r>
            <a:r>
              <a:rPr lang="en-US" b="1" dirty="0"/>
              <a:t>Muscular dystrophy (white muscle disease )</a:t>
            </a:r>
            <a:r>
              <a:rPr lang="en-US" b="1" dirty="0">
                <a:latin typeface="Times New Roman"/>
                <a:ea typeface="Calibri"/>
              </a:rPr>
              <a:t> due to deficiency of </a:t>
            </a:r>
            <a:r>
              <a:rPr lang="en-US" b="1" dirty="0" err="1">
                <a:latin typeface="Times New Roman"/>
                <a:ea typeface="Calibri"/>
              </a:rPr>
              <a:t>vit</a:t>
            </a:r>
            <a:r>
              <a:rPr lang="en-US" b="1" dirty="0">
                <a:latin typeface="Times New Roman"/>
                <a:ea typeface="Calibri"/>
              </a:rPr>
              <a:t>. E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 descr="C:\Users\tuhy\Desktop\12.jpg"/>
          <p:cNvPicPr>
            <a:picLocks noChangeAspect="1" noChangeArrowheads="1"/>
          </p:cNvPicPr>
          <p:nvPr/>
        </p:nvPicPr>
        <p:blipFill>
          <a:blip r:embed="rId2"/>
          <a:srcRect b="8696"/>
          <a:stretch>
            <a:fillRect/>
          </a:stretch>
        </p:blipFill>
        <p:spPr bwMode="auto">
          <a:xfrm>
            <a:off x="2279576" y="0"/>
            <a:ext cx="4197424" cy="4455727"/>
          </a:xfrm>
          <a:prstGeom prst="rect">
            <a:avLst/>
          </a:prstGeom>
          <a:noFill/>
        </p:spPr>
      </p:pic>
      <p:pic>
        <p:nvPicPr>
          <p:cNvPr id="36867" name="Picture 3" descr="C:\Users\tuhy\Desktop\13.jpg"/>
          <p:cNvPicPr>
            <a:picLocks noChangeAspect="1" noChangeArrowheads="1"/>
          </p:cNvPicPr>
          <p:nvPr/>
        </p:nvPicPr>
        <p:blipFill>
          <a:blip r:embed="rId3"/>
          <a:srcRect b="13043"/>
          <a:stretch>
            <a:fillRect/>
          </a:stretch>
        </p:blipFill>
        <p:spPr bwMode="auto">
          <a:xfrm>
            <a:off x="7104112" y="1"/>
            <a:ext cx="3563888" cy="447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5525F178-C229-6DB5-9C23-8FBC54EF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1" y="1222375"/>
            <a:ext cx="6429375" cy="527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Exudative Diathesis: Greenish fluid under the skin</a:t>
            </a:r>
            <a:endParaRPr lang="ar-IQ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ELL\Desktop\pictures\exudative diathesis. vit E def. cyanotic skin.jpg">
            <a:extLst>
              <a:ext uri="{FF2B5EF4-FFF2-40B4-BE49-F238E27FC236}">
                <a16:creationId xmlns:a16="http://schemas.microsoft.com/office/drawing/2014/main" id="{91EEE06D-FB71-AD5C-AF3F-574664CA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1" y="2060575"/>
            <a:ext cx="7153275" cy="4292600"/>
          </a:xfrm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6BB5908C-A49E-1511-6187-FA1E3C38CD5D}"/>
              </a:ext>
            </a:extLst>
          </p:cNvPr>
          <p:cNvCxnSpPr>
            <a:cxnSpLocks/>
          </p:cNvCxnSpPr>
          <p:nvPr/>
        </p:nvCxnSpPr>
        <p:spPr>
          <a:xfrm flipV="1">
            <a:off x="6291264" y="3429000"/>
            <a:ext cx="720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35690B4-50AF-F75E-36B6-8663422459D9}"/>
              </a:ext>
            </a:extLst>
          </p:cNvPr>
          <p:cNvCxnSpPr/>
          <p:nvPr/>
        </p:nvCxnSpPr>
        <p:spPr>
          <a:xfrm flipV="1">
            <a:off x="8256588" y="3425825"/>
            <a:ext cx="685800" cy="400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85887-E0EC-4437-9226-E1AA6ED3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30737"/>
            <a:ext cx="8001000" cy="317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FF76F-FB18-4BB0-9F6E-FD827565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508548"/>
            <a:ext cx="5143500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EA6E8-BEF7-459A-B0B9-8C2C5356C145}"/>
              </a:ext>
            </a:extLst>
          </p:cNvPr>
          <p:cNvSpPr txBox="1"/>
          <p:nvPr/>
        </p:nvSpPr>
        <p:spPr>
          <a:xfrm>
            <a:off x="7680176" y="3933056"/>
            <a:ext cx="41970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Exudative Diathesis: Greenish fluid under the skin</a:t>
            </a:r>
            <a:endParaRPr lang="en-US" alt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1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6841-F17E-4355-B2E8-D1301370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156818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Times New Roman"/>
                <a:ea typeface="Calibri"/>
                <a:cs typeface="Arial"/>
              </a:rPr>
              <a:t>Vit. D deficiency.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3685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Clinical signs 2.jpeg                                          000FE93ALaura                          B8A8EFD6: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53000" cy="4724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028" descr="Clinical sign.jpeg                                             000FE93ALaura                          B8A8EFD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0"/>
            <a:ext cx="4191000" cy="47244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0" y="4939100"/>
            <a:ext cx="9144000" cy="13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90600" indent="-990600"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Clinical signs</a:t>
            </a:r>
            <a:r>
              <a:rPr lang="en-US" b="1" dirty="0">
                <a:latin typeface="Times New Roman"/>
                <a:ea typeface="Calibri"/>
                <a:cs typeface="Arial"/>
              </a:rPr>
              <a:t>: soft bones or various degrees of bone deformation are determined. The birds usually lie down, and their growth is retarded due to severe bone weakness </a:t>
            </a:r>
            <a:endParaRPr lang="en-US" sz="1400" b="1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Diag</a:t>
            </a:r>
            <a:r>
              <a:rPr lang="en-US" b="1" dirty="0">
                <a:latin typeface="Times New Roman"/>
                <a:ea typeface="Calibri"/>
                <a:cs typeface="Arial"/>
              </a:rPr>
              <a:t>: Rickets. </a:t>
            </a:r>
            <a:endParaRPr lang="en-US" sz="1400" b="1" dirty="0">
              <a:ea typeface="Calibri"/>
              <a:cs typeface="Arial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Causes</a:t>
            </a:r>
            <a:r>
              <a:rPr lang="en-US" b="1" dirty="0">
                <a:latin typeface="Times New Roman"/>
                <a:ea typeface="Calibri"/>
              </a:rPr>
              <a:t>: Vit. D3 Deficiency</a:t>
            </a:r>
            <a:endParaRPr lang="en-US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uhy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724400" cy="571500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0" y="563880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Clinical signs </a:t>
            </a:r>
            <a:r>
              <a:rPr lang="en-US" sz="2400" b="1" dirty="0"/>
              <a:t>: beak become soft and pliable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</a:rPr>
              <a:t>Diag</a:t>
            </a:r>
            <a:r>
              <a:rPr lang="en-US" sz="2000" b="1" dirty="0">
                <a:latin typeface="Times New Roman"/>
                <a:ea typeface="Calibri"/>
              </a:rPr>
              <a:t>.: deficiency of </a:t>
            </a:r>
            <a:r>
              <a:rPr lang="en-US" sz="2000" b="1" dirty="0" err="1">
                <a:latin typeface="Times New Roman"/>
                <a:ea typeface="Calibri"/>
              </a:rPr>
              <a:t>vit</a:t>
            </a:r>
            <a:r>
              <a:rPr lang="en-US" sz="2000" b="1" dirty="0">
                <a:latin typeface="Times New Roman"/>
                <a:ea typeface="Calibri"/>
              </a:rPr>
              <a:t>. D.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&#10;Softbeak.jpeg                                                  000FE93ALaura                          B8A8EFD6: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5715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tuhy\Desktop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995936" cy="4782022"/>
          </a:xfrm>
          <a:prstGeom prst="rect">
            <a:avLst/>
          </a:prstGeom>
          <a:noFill/>
        </p:spPr>
      </p:pic>
      <p:pic>
        <p:nvPicPr>
          <p:cNvPr id="7170" name="Picture 2" descr="C:\Users\tuhy\Desktop\55.jpg"/>
          <p:cNvPicPr>
            <a:picLocks noChangeAspect="1" noChangeArrowheads="1"/>
          </p:cNvPicPr>
          <p:nvPr/>
        </p:nvPicPr>
        <p:blipFill>
          <a:blip r:embed="rId3"/>
          <a:srcRect b="8197"/>
          <a:stretch>
            <a:fillRect/>
          </a:stretch>
        </p:blipFill>
        <p:spPr bwMode="auto">
          <a:xfrm>
            <a:off x="6816080" y="1"/>
            <a:ext cx="3851920" cy="4765934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4782022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Clinical signs</a:t>
            </a:r>
            <a:r>
              <a:rPr lang="en-US" sz="2400" b="1" dirty="0"/>
              <a:t>: extreme leg weakness, hens show a characteristic posture that has been described as a “penguin-type squat.”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</a:rPr>
              <a:t>Diag</a:t>
            </a:r>
            <a:r>
              <a:rPr lang="en-US" sz="2000" b="1" dirty="0">
                <a:latin typeface="Times New Roman"/>
                <a:ea typeface="Calibri"/>
              </a:rPr>
              <a:t>.: deficiency of </a:t>
            </a:r>
            <a:r>
              <a:rPr lang="en-US" sz="2000" b="1" dirty="0" err="1">
                <a:latin typeface="Times New Roman"/>
                <a:ea typeface="Calibri"/>
              </a:rPr>
              <a:t>vit</a:t>
            </a:r>
            <a:r>
              <a:rPr lang="en-US" sz="2000" b="1" dirty="0">
                <a:latin typeface="Times New Roman"/>
                <a:ea typeface="Calibri"/>
              </a:rPr>
              <a:t>. D.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uhy\Desktop\88.jpg"/>
          <p:cNvPicPr>
            <a:picLocks noChangeAspect="1" noChangeArrowheads="1"/>
          </p:cNvPicPr>
          <p:nvPr/>
        </p:nvPicPr>
        <p:blipFill>
          <a:blip r:embed="rId2"/>
          <a:srcRect r="53278"/>
          <a:stretch>
            <a:fillRect/>
          </a:stretch>
        </p:blipFill>
        <p:spPr bwMode="auto">
          <a:xfrm>
            <a:off x="2207568" y="0"/>
            <a:ext cx="3964632" cy="4663317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3366" y="469676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Lesion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</a:t>
            </a:r>
            <a:r>
              <a:rPr lang="en-US" sz="2000" b="1" dirty="0"/>
              <a:t>Well-defined knobs are present on the inner surface of the ribs at the </a:t>
            </a:r>
            <a:r>
              <a:rPr lang="en-US" sz="2000" b="1" dirty="0" err="1"/>
              <a:t>costochondral</a:t>
            </a:r>
            <a:r>
              <a:rPr lang="en-US" sz="2000" b="1" dirty="0"/>
              <a:t> junction (rachitic rosary)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</a:rPr>
              <a:t>Diag</a:t>
            </a:r>
            <a:r>
              <a:rPr lang="en-US" sz="2000" b="1" dirty="0">
                <a:latin typeface="Times New Roman"/>
                <a:ea typeface="Calibri"/>
              </a:rPr>
              <a:t>.: deficiency of </a:t>
            </a:r>
            <a:r>
              <a:rPr lang="en-US" sz="2000" b="1" dirty="0" err="1">
                <a:latin typeface="Times New Roman"/>
                <a:ea typeface="Calibri"/>
              </a:rPr>
              <a:t>vit</a:t>
            </a:r>
            <a:r>
              <a:rPr lang="en-US" sz="2000" b="1" dirty="0">
                <a:latin typeface="Times New Roman"/>
                <a:ea typeface="Calibri"/>
              </a:rPr>
              <a:t>. D.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Therio\Desktop\من سحر\ملزمة الدواجن كورس 2\التغذية\65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0"/>
            <a:ext cx="4355976" cy="4663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9C6BA1-9D97-437F-8CFE-D570FE7DF674}"/>
              </a:ext>
            </a:extLst>
          </p:cNvPr>
          <p:cNvSpPr txBox="1"/>
          <p:nvPr/>
        </p:nvSpPr>
        <p:spPr>
          <a:xfrm>
            <a:off x="1631504" y="764704"/>
            <a:ext cx="103691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vitamin???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group of organic substances present in minute amounts in natural feedstuffs.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Essential for normal metabolism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Insufficient amounts in the diet may cause deficiency diseases.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C31A-8446-4303-9E37-509E10C7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632" y="260651"/>
            <a:ext cx="7086600" cy="1431925"/>
          </a:xfrm>
        </p:spPr>
        <p:txBody>
          <a:bodyPr/>
          <a:lstStyle/>
          <a:p>
            <a:r>
              <a:rPr lang="en-US" dirty="0"/>
              <a:t>Thiamin (Vitamin B1)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E3F43-BF0A-4128-8783-C4400910D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2204861"/>
            <a:ext cx="9721080" cy="4392488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form of thiamin is thiamin pyrophosphate, which is an important cofactor in decarboxylation, dehydrogenase, and transketolase reactions. </a:t>
            </a:r>
          </a:p>
        </p:txBody>
      </p:sp>
    </p:spTree>
    <p:extLst>
      <p:ext uri="{BB962C8B-B14F-4D97-AF65-F5344CB8AC3E}">
        <p14:creationId xmlns:p14="http://schemas.microsoft.com/office/powerpoint/2010/main" val="174960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4CC633F-19B6-B204-BA90-EEFB58FDF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61941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mbria" panose="02040503050406030204" pitchFamily="18" charset="0"/>
              </a:rPr>
              <a:t>Vit.B1(thiamin deficiency)</a:t>
            </a:r>
            <a:br>
              <a:rPr lang="en-US" altLang="en-US" sz="2800" b="1" dirty="0">
                <a:latin typeface="Cambria" panose="02040503050406030204" pitchFamily="18" charset="0"/>
              </a:rPr>
            </a:br>
            <a:r>
              <a:rPr lang="en-US" altLang="en-US" sz="2800" b="1" dirty="0">
                <a:latin typeface="Cambria" panose="02040503050406030204" pitchFamily="18" charset="0"/>
              </a:rPr>
              <a:t>Stargazing</a:t>
            </a:r>
            <a:endParaRPr lang="en-US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87896-92C5-4CE6-9CBB-82AB92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B3C37-8081-4EF5-A266-E9E343EA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97" y="1825625"/>
            <a:ext cx="5610225" cy="4057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21DC4-8E82-4CCA-BBEC-322A6E2633C3}"/>
              </a:ext>
            </a:extLst>
          </p:cNvPr>
          <p:cNvSpPr/>
          <p:nvPr/>
        </p:nvSpPr>
        <p:spPr>
          <a:xfrm>
            <a:off x="1055440" y="19888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71CCD-E925-4E05-BA24-3497D5CD8CAA}"/>
              </a:ext>
            </a:extLst>
          </p:cNvPr>
          <p:cNvSpPr/>
          <p:nvPr/>
        </p:nvSpPr>
        <p:spPr>
          <a:xfrm>
            <a:off x="835878" y="1830637"/>
            <a:ext cx="4972090" cy="4052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stargazing pose displayed by a chick suffering from thiamin deficiency.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0CB3-7DB3-4F31-9732-88DF6490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6517"/>
          </a:xfrm>
        </p:spPr>
        <p:txBody>
          <a:bodyPr/>
          <a:lstStyle/>
          <a:p>
            <a:r>
              <a:rPr lang="en-US" b="1" dirty="0"/>
              <a:t>Riboflavin (Vitamin B2)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CEDFB-599D-4CDA-82F6-3339D6BF0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Low">
              <a:lnSpc>
                <a:spcPct val="16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Riboflavin is a cofactor in more than 50 enzymes, many of which are vitally associated with oxidation‐reduction reactions involved in cell respiration.</a:t>
            </a:r>
          </a:p>
        </p:txBody>
      </p:sp>
    </p:spTree>
    <p:extLst>
      <p:ext uri="{BB962C8B-B14F-4D97-AF65-F5344CB8AC3E}">
        <p14:creationId xmlns:p14="http://schemas.microsoft.com/office/powerpoint/2010/main" val="426195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CD9582B-0E2A-02C0-5E4C-649E9F1DA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76" y="617612"/>
            <a:ext cx="7993063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Vit.B2 ( Riboflavin deficiency)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3051F362-FC56-BCC5-74F8-F763C6BF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/>
          <a:stretch>
            <a:fillRect/>
          </a:stretch>
        </p:blipFill>
        <p:spPr bwMode="auto">
          <a:xfrm>
            <a:off x="7968208" y="1844824"/>
            <a:ext cx="31686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E202D-C8F1-43FF-805D-247D5C400C96}"/>
              </a:ext>
            </a:extLst>
          </p:cNvPr>
          <p:cNvSpPr txBox="1"/>
          <p:nvPr/>
        </p:nvSpPr>
        <p:spPr>
          <a:xfrm>
            <a:off x="1031766" y="3112244"/>
            <a:ext cx="6096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Curled‐toe paralysis (riboflavin deficiency). Typical signs include poor growth, reluctance to stand or walk, sitting on hocks, and toes curled inward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A7782-93BF-4973-9531-79E64CE1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420888"/>
            <a:ext cx="5562600" cy="384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37937-0CAD-4036-AE97-179E79156A5C}"/>
              </a:ext>
            </a:extLst>
          </p:cNvPr>
          <p:cNvSpPr txBox="1"/>
          <p:nvPr/>
        </p:nvSpPr>
        <p:spPr>
          <a:xfrm>
            <a:off x="767408" y="2440555"/>
            <a:ext cx="5112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Curled‐toe paralysis (riboflavin deficiency). Typical signs include poor growth, reluctance to stand or walk, sitting on hocks, and toes curled inward</a:t>
            </a:r>
          </a:p>
        </p:txBody>
      </p:sp>
    </p:spTree>
    <p:extLst>
      <p:ext uri="{BB962C8B-B14F-4D97-AF65-F5344CB8AC3E}">
        <p14:creationId xmlns:p14="http://schemas.microsoft.com/office/powerpoint/2010/main" val="132992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23A55A-4099-C591-4430-7F1996EDB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260350"/>
            <a:ext cx="7567612" cy="79238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Vit.B2( Riboflavin deficiency)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r>
              <a:rPr lang="en-US" altLang="en-US" sz="2000" b="1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5843" name="Picture 1028">
            <a:extLst>
              <a:ext uri="{FF2B5EF4-FFF2-40B4-BE49-F238E27FC236}">
                <a16:creationId xmlns:a16="http://schemas.microsoft.com/office/drawing/2014/main" id="{30FCDCD0-A7BA-7F2D-D30C-E23721809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064" y="1978496"/>
            <a:ext cx="4856163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DEF62-76B5-40C3-9401-99DF600007E1}"/>
              </a:ext>
            </a:extLst>
          </p:cNvPr>
          <p:cNvSpPr txBox="1"/>
          <p:nvPr/>
        </p:nvSpPr>
        <p:spPr>
          <a:xfrm>
            <a:off x="2279577" y="3108191"/>
            <a:ext cx="352839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 toe paralysis and Toes curled inward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F3CBE64-EF4E-8572-7125-958D50F2F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801" y="784994"/>
            <a:ext cx="7567612" cy="10084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Vit.B2( Riboflavin deficiency)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r>
              <a:rPr lang="en-US" altLang="en-US" sz="2000" b="1" dirty="0">
                <a:latin typeface="Cambria" panose="02040503050406030204" pitchFamily="18" charset="0"/>
              </a:rPr>
              <a:t> 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endParaRPr lang="en-US" altLang="en-US" sz="2000" b="1" dirty="0">
              <a:latin typeface="Cambria" panose="02040503050406030204" pitchFamily="18" charset="0"/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D6FF5B45-AA81-FA9B-8775-D2722B81D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1289199"/>
            <a:ext cx="5065008" cy="506500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60D8C-C7D2-4CF6-AEE3-4F96ABECA71C}"/>
              </a:ext>
            </a:extLst>
          </p:cNvPr>
          <p:cNvSpPr txBox="1"/>
          <p:nvPr/>
        </p:nvSpPr>
        <p:spPr>
          <a:xfrm>
            <a:off x="3047215" y="3246690"/>
            <a:ext cx="3048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sciatic nerve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6BA5-5929-47EF-848D-06C99C31C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404664"/>
            <a:ext cx="9144000" cy="108250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7BB41-933E-4783-9218-E148C0A68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1988840"/>
            <a:ext cx="10224120" cy="4366935"/>
          </a:xfrm>
        </p:spPr>
        <p:txBody>
          <a:bodyPr>
            <a:noAutofit/>
          </a:bodyPr>
          <a:lstStyle/>
          <a:p>
            <a:pPr algn="justLow"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 is a cofactor in carboxylation and decarboxylation reactions involved in the metabolism of lipids, glucose, and some amino acids. </a:t>
            </a:r>
          </a:p>
        </p:txBody>
      </p:sp>
    </p:spTree>
    <p:extLst>
      <p:ext uri="{BB962C8B-B14F-4D97-AF65-F5344CB8AC3E}">
        <p14:creationId xmlns:p14="http://schemas.microsoft.com/office/powerpoint/2010/main" val="298599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853E3-1ECD-4713-BE30-96142429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32" y="548680"/>
            <a:ext cx="5231135" cy="3743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E5011-CAED-49B5-993B-CF70A9DA7433}"/>
              </a:ext>
            </a:extLst>
          </p:cNvPr>
          <p:cNvSpPr txBox="1"/>
          <p:nvPr/>
        </p:nvSpPr>
        <p:spPr>
          <a:xfrm>
            <a:off x="3143672" y="5085184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Dermatosis at the corners of the beak. Biotin deficiency.</a:t>
            </a:r>
          </a:p>
        </p:txBody>
      </p:sp>
    </p:spTree>
    <p:extLst>
      <p:ext uri="{BB962C8B-B14F-4D97-AF65-F5344CB8AC3E}">
        <p14:creationId xmlns:p14="http://schemas.microsoft.com/office/powerpoint/2010/main" val="229773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2F1649-A096-435D-AD0E-33CF9B6D495D}"/>
              </a:ext>
            </a:extLst>
          </p:cNvPr>
          <p:cNvSpPr txBox="1"/>
          <p:nvPr/>
        </p:nvSpPr>
        <p:spPr>
          <a:xfrm>
            <a:off x="1127448" y="1428354"/>
            <a:ext cx="9169465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Different Forms of Gout?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Articular Gout: 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accumulation of urates within the synovial capsules and tendon sheaths of the joints, including the toes of the feet. </a:t>
            </a:r>
          </a:p>
          <a:p>
            <a:pPr algn="justLow">
              <a:lnSpc>
                <a:spcPct val="150000"/>
              </a:lnSpc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Visceral Gout: 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precipitation of uric acid crystals along the surface of internal visceral organs and other sites within the body.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5F09B-A30B-4B34-82C0-9E2B59C691FA}"/>
              </a:ext>
            </a:extLst>
          </p:cNvPr>
          <p:cNvSpPr txBox="1"/>
          <p:nvPr/>
        </p:nvSpPr>
        <p:spPr>
          <a:xfrm>
            <a:off x="2423592" y="54868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Gout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3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D0E4910-9BD4-7CE6-407B-31FCC811CD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188917"/>
            <a:ext cx="7086600" cy="100783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diseases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7E62E56-4E2C-C415-79F2-28D3BD6AD4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7568" y="1484784"/>
            <a:ext cx="9001000" cy="475297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Factors leading to nutritional diseases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Human error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Improper formulation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Ingredient variation</a:t>
            </a:r>
            <a:r>
              <a:rPr lang="ar-IQ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latin typeface="Cambria" panose="02040503050406030204" pitchFamily="18" charset="0"/>
              </a:rPr>
              <a:t>  and antagonism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Malabsorption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Overproduction -- underconsumption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Feed separation - especially with calcium in chain feeders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Oxidation of ingredients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8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F727E1-DD31-80F6-5B69-0A08F99BC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91" y="188913"/>
            <a:ext cx="7850187" cy="7918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Visceral gout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E2677-5E12-4A68-904C-A816E473588B}"/>
              </a:ext>
            </a:extLst>
          </p:cNvPr>
          <p:cNvSpPr txBox="1"/>
          <p:nvPr/>
        </p:nvSpPr>
        <p:spPr>
          <a:xfrm>
            <a:off x="1271464" y="2784464"/>
            <a:ext cx="509998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Kidneys are enlarged </a:t>
            </a:r>
            <a:b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ureters are enlarged and packed with urate (white chalky material)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3130-F5B6-4EE3-9712-D9B833B9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231889"/>
            <a:ext cx="441960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2A72A-ADFF-4A62-83A9-7FD8E891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420888"/>
            <a:ext cx="3467100" cy="260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17C66-71DE-41AE-9447-26AAA62ADA31}"/>
              </a:ext>
            </a:extLst>
          </p:cNvPr>
          <p:cNvSpPr txBox="1"/>
          <p:nvPr/>
        </p:nvSpPr>
        <p:spPr>
          <a:xfrm>
            <a:off x="1127448" y="2204864"/>
            <a:ext cx="609442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visceral gout is manifested with the deposition of urates in renal tubules and the serous coats of the heart, the liver, the mesentery, the air sacs, or the peritoneum.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0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ACD42BE-BCB7-4B12-8D3D-B59C3430A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496" y="644888"/>
            <a:ext cx="10515600" cy="10476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b="1" dirty="0">
                <a:latin typeface="Cambria" panose="02040503050406030204" pitchFamily="18" charset="0"/>
              </a:rPr>
              <a:t>Articular gout</a:t>
            </a:r>
            <a:br>
              <a:rPr lang="en-US" altLang="en-US" sz="4000" dirty="0">
                <a:latin typeface="Cambria" panose="02040503050406030204" pitchFamily="18" charset="0"/>
              </a:rPr>
            </a:br>
            <a:endParaRPr lang="en-US" altLang="en-US" sz="4000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78904-B2EB-41E6-9B67-0CE77BD0F6BC}"/>
              </a:ext>
            </a:extLst>
          </p:cNvPr>
          <p:cNvSpPr txBox="1"/>
          <p:nvPr/>
        </p:nvSpPr>
        <p:spPr>
          <a:xfrm>
            <a:off x="1415480" y="2924944"/>
            <a:ext cx="4248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of urates in the joint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CF3B2-472B-4D21-AB2B-53A2E79F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5536"/>
            <a:ext cx="56959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216F805-916A-7323-75CA-679A02A87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5588" y="260353"/>
            <a:ext cx="688975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Cambria" panose="02040503050406030204" pitchFamily="18" charset="0"/>
              </a:rPr>
              <a:t>Articular gout</a:t>
            </a:r>
            <a:br>
              <a:rPr lang="en-US" altLang="en-US" sz="3600" dirty="0">
                <a:latin typeface="Cambria" panose="02040503050406030204" pitchFamily="18" charset="0"/>
              </a:rPr>
            </a:br>
            <a:endParaRPr lang="en-US" altLang="en-US" sz="36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4E14F-AB81-4021-A5E3-D6E00647B46B}"/>
              </a:ext>
            </a:extLst>
          </p:cNvPr>
          <p:cNvSpPr txBox="1"/>
          <p:nvPr/>
        </p:nvSpPr>
        <p:spPr>
          <a:xfrm>
            <a:off x="1919536" y="3244334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Cambria" panose="02040503050406030204" pitchFamily="18" charset="0"/>
              </a:rPr>
              <a:t>deposition of urates in the joint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13E26-C163-4B0C-B78D-774BFA33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2279153"/>
            <a:ext cx="561975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4A33D-49FF-4CB3-A7C4-52F7767A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556792"/>
            <a:ext cx="3676650" cy="255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02D11-FCCD-46A5-B124-E6DF20E88C5F}"/>
              </a:ext>
            </a:extLst>
          </p:cNvPr>
          <p:cNvSpPr txBox="1"/>
          <p:nvPr/>
        </p:nvSpPr>
        <p:spPr>
          <a:xfrm>
            <a:off x="888547" y="2276872"/>
            <a:ext cx="609442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the opening of affected joints, the periarticular tissue is white. A white semi-liquid matter, due to urate deposits.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5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E4233-D093-4326-A483-65D88859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556792"/>
            <a:ext cx="3390900" cy="256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DEA52-EDFD-44F6-AEB8-1D6A39AD8E55}"/>
              </a:ext>
            </a:extLst>
          </p:cNvPr>
          <p:cNvSpPr txBox="1"/>
          <p:nvPr/>
        </p:nvSpPr>
        <p:spPr>
          <a:xfrm>
            <a:off x="839416" y="2204864"/>
            <a:ext cx="6094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articular gout is characterized by periarticular urate deposits (tophi), especially around the joints of the toes and the foot. The joints are enlarged, and toes – are malformed.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7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6841-F17E-4355-B2E8-D1301370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156818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/>
                <a:ea typeface="Calibri"/>
                <a:cs typeface="Arial"/>
              </a:rPr>
              <a:t>Vit. A deficiency.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8227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43472" y="5411689"/>
            <a:ext cx="9324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Organ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eye </a:t>
            </a:r>
            <a:endParaRPr lang="en-US" sz="1600" b="1" dirty="0">
              <a:ea typeface="Calibri"/>
              <a:cs typeface="Arial"/>
            </a:endParaRPr>
          </a:p>
          <a:p>
            <a:pPr marL="630555" indent="-630555"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Clinical signs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The eyelids are stuck together due to an accumulation of milky, whitish, thick, and sometimes caseous material in the eye. </a:t>
            </a:r>
            <a:endParaRPr lang="en-US" sz="1600" b="1" dirty="0">
              <a:ea typeface="Calibri"/>
              <a:cs typeface="Arial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Diagnosis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Vit. A deficiency </a:t>
            </a:r>
            <a:endParaRPr lang="en-US" sz="1600" b="1" dirty="0">
              <a:ea typeface="Calibri"/>
              <a:cs typeface="Arial"/>
            </a:endParaRPr>
          </a:p>
        </p:txBody>
      </p:sp>
      <p:pic>
        <p:nvPicPr>
          <p:cNvPr id="10" name="صورة 9" descr="C:\Users\Sahar\Desktop\جميع صور اطلس الدواجن\وجود افرازات من العين كورايزا.jpg"/>
          <p:cNvPicPr/>
          <p:nvPr/>
        </p:nvPicPr>
        <p:blipFill>
          <a:blip r:embed="rId3" cstate="print"/>
          <a:srcRect t="21813" r="16784"/>
          <a:stretch>
            <a:fillRect/>
          </a:stretch>
        </p:blipFill>
        <p:spPr bwMode="auto">
          <a:xfrm>
            <a:off x="1524001" y="0"/>
            <a:ext cx="914399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Impacted glands 3.jpeg                                         000FE96ALaura                          B8A8EFD6: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4644008" cy="40770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43372" y="4149080"/>
            <a:ext cx="11449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0555" indent="-630555"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Organ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Esophagus.</a:t>
            </a:r>
            <a:endParaRPr lang="en-US" sz="2000" b="1" dirty="0">
              <a:ea typeface="Calibri"/>
              <a:cs typeface="Arial"/>
            </a:endParaRPr>
          </a:p>
          <a:p>
            <a:pPr marL="630555" indent="-630555"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Lesion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small white pustules found in the mouth, esophagus, and pharynx due to replacement of original epithelium by keratinizing epithelium that blocks the mucous ducts of mucous glands. </a:t>
            </a:r>
            <a:endParaRPr lang="en-US" sz="2000" b="1" dirty="0">
              <a:ea typeface="Calibri"/>
              <a:cs typeface="Arial"/>
            </a:endParaRPr>
          </a:p>
          <a:p>
            <a:pPr marL="630555" indent="-630555" algn="just"/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Diagnosis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: Vit. A deficiency. </a:t>
            </a:r>
            <a:endParaRPr lang="en-US" sz="2000" b="1" dirty="0">
              <a:ea typeface="Calibri"/>
              <a:cs typeface="Arial"/>
            </a:endParaRPr>
          </a:p>
        </p:txBody>
      </p:sp>
      <p:pic>
        <p:nvPicPr>
          <p:cNvPr id="18435" name="Picture 3" descr="C:\Users\tuhy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3511624" cy="407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A52AB1A-183C-9607-23F5-66A9172B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981200"/>
            <a:ext cx="6743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799E60-9F83-5514-9D0B-85E5A46782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50" y="260350"/>
            <a:ext cx="7486650" cy="15124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A deficiency                                 </a:t>
            </a:r>
            <a:b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Lumen of the esophagus   </a:t>
            </a:r>
            <a:b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small white pustules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6841-F17E-4355-B2E8-D1301370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156818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Times New Roman"/>
                <a:ea typeface="Calibri"/>
                <a:cs typeface="Arial"/>
              </a:rPr>
              <a:t>Vit. E deficiency.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5567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tuhy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632" y="0"/>
            <a:ext cx="7884367" cy="591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7794</TotalTime>
  <Words>826</Words>
  <Application>Microsoft Office PowerPoint</Application>
  <PresentationFormat>Widescreen</PresentationFormat>
  <Paragraphs>87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Century Gothic</vt:lpstr>
      <vt:lpstr>Tahoma</vt:lpstr>
      <vt:lpstr>Times New Roman</vt:lpstr>
      <vt:lpstr>Wingdings 3</vt:lpstr>
      <vt:lpstr>Wisp</vt:lpstr>
      <vt:lpstr>1_Wisp</vt:lpstr>
      <vt:lpstr>Nutritional Deficiency Diseases  </vt:lpstr>
      <vt:lpstr>PowerPoint Presentation</vt:lpstr>
      <vt:lpstr>Nutritional diseases </vt:lpstr>
      <vt:lpstr>Vit. A deficiency.</vt:lpstr>
      <vt:lpstr>PowerPoint Presentation</vt:lpstr>
      <vt:lpstr>PowerPoint Presentation</vt:lpstr>
      <vt:lpstr>Vitamin A deficiency                                  _ Lumen of the esophagus                                         _ small white pustules                                        </vt:lpstr>
      <vt:lpstr>Vit. E deficiency.</vt:lpstr>
      <vt:lpstr>PowerPoint Presentation</vt:lpstr>
      <vt:lpstr>PowerPoint Presentation</vt:lpstr>
      <vt:lpstr>PowerPoint Presentation</vt:lpstr>
      <vt:lpstr>PowerPoint Presentation</vt:lpstr>
      <vt:lpstr>Exudative Diathesis: Greenish fluid under the skin</vt:lpstr>
      <vt:lpstr>PowerPoint Presentation</vt:lpstr>
      <vt:lpstr>Vit. D deficiency.</vt:lpstr>
      <vt:lpstr>PowerPoint Presentation</vt:lpstr>
      <vt:lpstr>PowerPoint Presentation</vt:lpstr>
      <vt:lpstr>PowerPoint Presentation</vt:lpstr>
      <vt:lpstr>PowerPoint Presentation</vt:lpstr>
      <vt:lpstr>Thiamin (Vitamin B1)</vt:lpstr>
      <vt:lpstr>Vit.B1(thiamin deficiency) Stargazing</vt:lpstr>
      <vt:lpstr>Riboflavin (Vitamin B2)</vt:lpstr>
      <vt:lpstr>Vit.B2 ( Riboflavin deficiency)   </vt:lpstr>
      <vt:lpstr>PowerPoint Presentation</vt:lpstr>
      <vt:lpstr>Vit.B2( Riboflavin deficiency)  </vt:lpstr>
      <vt:lpstr>Vit.B2( Riboflavin deficiency)   </vt:lpstr>
      <vt:lpstr>Biotin</vt:lpstr>
      <vt:lpstr>PowerPoint Presentation</vt:lpstr>
      <vt:lpstr>PowerPoint Presentation</vt:lpstr>
      <vt:lpstr>Visceral gout  </vt:lpstr>
      <vt:lpstr>PowerPoint Presentation</vt:lpstr>
      <vt:lpstr>Articular gout </vt:lpstr>
      <vt:lpstr>Articular gout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</dc:creator>
  <cp:lastModifiedBy>NARUTO</cp:lastModifiedBy>
  <cp:revision>73</cp:revision>
  <dcterms:created xsi:type="dcterms:W3CDTF">2007-12-10T08:31:46Z</dcterms:created>
  <dcterms:modified xsi:type="dcterms:W3CDTF">2024-11-19T06:46:03Z</dcterms:modified>
</cp:coreProperties>
</file>